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09" r:id="rId2"/>
    <p:sldId id="326" r:id="rId3"/>
    <p:sldId id="327" r:id="rId4"/>
    <p:sldId id="336" r:id="rId5"/>
    <p:sldId id="335" r:id="rId6"/>
    <p:sldId id="334" r:id="rId7"/>
    <p:sldId id="332" r:id="rId8"/>
    <p:sldId id="338" r:id="rId9"/>
    <p:sldId id="337" r:id="rId10"/>
    <p:sldId id="333" r:id="rId11"/>
    <p:sldId id="314" r:id="rId12"/>
    <p:sldId id="32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87675B-5ACD-AA40-B198-FD50915D8B52}" v="22" dt="2025-04-25T17:49:09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1"/>
    <p:restoredTop sz="94722"/>
  </p:normalViewPr>
  <p:slideViewPr>
    <p:cSldViewPr snapToGrid="0">
      <p:cViewPr varScale="1">
        <p:scale>
          <a:sx n="115" d="100"/>
          <a:sy n="115" d="100"/>
        </p:scale>
        <p:origin x="10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5A7C2-A9E8-8047-8A5C-E71985BBB8F5}" type="datetimeFigureOut">
              <a:rPr lang="en-US" smtClean="0"/>
              <a:t>4/25/25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121A7-02A1-9C4B-9411-FDCF694B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8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2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43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39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9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987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73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76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66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28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50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3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78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9230-94CE-D5E2-C713-B0273A245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7A29F-404D-62F8-E805-B177696C0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6D826-4759-8714-A3DF-DB3DEB7D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4E119-DEA0-571A-4535-C33DCAEC7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FE1AA-14BD-DE2F-26D6-A41FC599C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32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10A72-3AD2-5225-BA38-9036D70F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D6CE4-5497-A49C-4C75-3F6226FE4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5AF7C-16CB-412E-2F8B-43B7EB28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C0C42-F03A-4CE4-1215-76140E77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73A4C-B95B-7AC1-765A-9522E56E6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02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5BC8B4-98B9-0784-9A25-9151D291C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110EC-11A5-B71C-0F98-475CCB96E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E449-4E09-F6E6-D6B0-F283094F9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ADD7B-C03C-C437-A9CE-35A710B3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614B8-B1E0-FF45-4FF4-54E9DB9D1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8D51-AB3E-DD41-5BA0-10318E52F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49E97-93A3-F591-0090-B45648758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BDC0-8195-A373-96B1-2083F3CE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3B835-0447-CC8F-DAE0-302CEA18F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8ABC6-E1D7-35FC-C001-2F61F00A4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2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72B5-16D6-AEAC-2EC1-25185AFEF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F7385-FCD9-FE0A-46CB-922AFBBA5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57779-927A-A88F-D6A8-3D668B9E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E1D1E-1046-F3CA-7D70-D5383AB66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51A05-E896-F01F-0898-216C225B3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3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53C8-310C-001D-6D13-847C4EC5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8D42F-4192-8DBF-C102-EF8D03CB9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F5218-C561-E2AA-7D56-AFD84FB4E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E3BC2-32EB-63C6-DAB0-33EAE81CC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93FF1-BCA3-0A74-A2F9-022F6240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75AA9-90E0-65B3-3E39-902FB43F4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8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FAF3E-7E8C-EBF5-6A08-412ABE4D9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BA613-A4AE-5363-EE2D-76EE25EE7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DD9A4-67AA-EE17-5D5C-D482E0E67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6072E-76E1-5F57-0195-B57DB1060A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0324D4-2932-A633-ADD4-2144C0BE1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054CC-048C-35A8-276B-4FDADE65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D9C11E-7EBC-C9DA-0461-E8E08222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AFB20-1D7D-FF51-57D5-362202140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4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511B9-809A-0797-1C03-13F868617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F04FC-5D17-ACDF-B1E8-0A8A010D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627C03-42A3-986E-20AC-24856868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F8F94-C800-87A9-B817-6AC8D123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3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1B559-41AF-8322-19E9-9258EC3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2B08BB-6D4F-3F5C-D400-67F21779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EB468-B75F-A9FC-0D33-3ACEDC4EF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13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419B-2E3D-01CA-52DD-5B527ACE4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F9A8C-CD2A-45A8-F798-42B71D45C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35B91-294A-1A65-89A7-644AA4BBD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48F7E-4B5A-133A-F0C4-75128E5C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3397B-5ABA-53C0-5653-5F4E0B2E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F092A-F5C4-3B85-5F8C-9D2EE994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7E7F-1F6E-7C94-B6A7-6E00ECE1D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8324F9-7907-E7DB-3A08-87D0703E7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F67F4-986B-AE0E-2D62-DF7795C8D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7C258-D98F-8A12-BD3D-B59A0935F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BDFD9-1C72-B20C-B4F2-F67763A7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45775-93EF-3284-58A4-D2871992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9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8667AA-B0D9-5FF0-6D68-3C41509A7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D795B-6849-E136-0336-040FC7244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ADD72-3628-351E-A170-7BA8FFD93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103A6A-DA16-DD45-B0E5-A29EF524FF3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C1F48-E48C-E03D-DA54-29DDBC8C6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60078-5197-416E-3BE6-DF0467DDB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BA0C2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solidFill>
            <a:srgbClr val="FFFFF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1CBD36-9D25-96C7-DDA9-906A7C254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468" t="17469" r="10034" b="50000"/>
          <a:stretch/>
        </p:blipFill>
        <p:spPr>
          <a:xfrm>
            <a:off x="3497579" y="383009"/>
            <a:ext cx="5196840" cy="223098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DE0D445-5C25-4340-A412-34CAA3236F02}"/>
              </a:ext>
            </a:extLst>
          </p:cNvPr>
          <p:cNvSpPr txBox="1">
            <a:spLocks/>
          </p:cNvSpPr>
          <p:nvPr/>
        </p:nvSpPr>
        <p:spPr>
          <a:xfrm>
            <a:off x="1439863" y="4455541"/>
            <a:ext cx="9312275" cy="2019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Conor G. Fair</a:t>
            </a:r>
          </a:p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Assistant Research Scientist</a:t>
            </a:r>
          </a:p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UGA, Griffin Campus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April 28-29, 2025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82443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200" b="1" dirty="0">
                <a:solidFill>
                  <a:schemeClr val="tx1"/>
                </a:solidFill>
                <a:latin typeface="+mj-lt"/>
              </a:rPr>
              <a:t>Data Analysis in 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82934F-F164-6EC2-C00C-C153CE39E140}"/>
              </a:ext>
            </a:extLst>
          </p:cNvPr>
          <p:cNvCxnSpPr>
            <a:cxnSpLocks/>
          </p:cNvCxnSpPr>
          <p:nvPr/>
        </p:nvCxnSpPr>
        <p:spPr>
          <a:xfrm>
            <a:off x="2438400" y="4291659"/>
            <a:ext cx="731520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31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003AD2F5-987E-F5DA-5F07-2310A29753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B712C-C314-D0EF-F193-4C53552B43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64" t="16973" r="64680" b="48692"/>
          <a:stretch/>
        </p:blipFill>
        <p:spPr>
          <a:xfrm>
            <a:off x="4043193" y="1244957"/>
            <a:ext cx="7862707" cy="536199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02AE76E0-C90A-E268-227D-DF7C2155C29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Dependent Variables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61EEC4-A051-E54A-3009-CD47AAA94EDB}"/>
              </a:ext>
            </a:extLst>
          </p:cNvPr>
          <p:cNvCxnSpPr>
            <a:cxnSpLocks/>
          </p:cNvCxnSpPr>
          <p:nvPr/>
        </p:nvCxnSpPr>
        <p:spPr>
          <a:xfrm>
            <a:off x="2080959" y="1128581"/>
            <a:ext cx="804672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5" y="1140735"/>
            <a:ext cx="3657600" cy="495158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Data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Gaussian (Normal)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Logistic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Binomial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Counts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Dependencies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Repeated-measures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Mixed-models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A61407-BE19-BE8C-D87C-60B1B1CA0B8D}"/>
              </a:ext>
            </a:extLst>
          </p:cNvPr>
          <p:cNvSpPr txBox="1"/>
          <p:nvPr/>
        </p:nvSpPr>
        <p:spPr>
          <a:xfrm>
            <a:off x="4208444" y="6374103"/>
            <a:ext cx="1465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Source: Ben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Bolker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C0D1B0E-8259-9BF7-A16D-60BC23B4BE5E}"/>
              </a:ext>
            </a:extLst>
          </p:cNvPr>
          <p:cNvSpPr/>
          <p:nvPr/>
        </p:nvSpPr>
        <p:spPr>
          <a:xfrm>
            <a:off x="3598843" y="1140687"/>
            <a:ext cx="2379643" cy="9144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BDD6DB8-B0AA-EA46-FD4A-18416B99D61C}"/>
              </a:ext>
            </a:extLst>
          </p:cNvPr>
          <p:cNvSpPr/>
          <p:nvPr/>
        </p:nvSpPr>
        <p:spPr>
          <a:xfrm>
            <a:off x="3942402" y="3873948"/>
            <a:ext cx="1713142" cy="887111"/>
          </a:xfrm>
          <a:prstGeom prst="ellipse">
            <a:avLst/>
          </a:prstGeom>
          <a:noFill/>
          <a:ln w="3810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C30924-13A0-D934-5FF9-2781CB9AB72E}"/>
              </a:ext>
            </a:extLst>
          </p:cNvPr>
          <p:cNvSpPr/>
          <p:nvPr/>
        </p:nvSpPr>
        <p:spPr>
          <a:xfrm>
            <a:off x="9915181" y="5838941"/>
            <a:ext cx="1839817" cy="872230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655F1B7-4C1F-6AC0-22F4-D3BBD48D9E2C}"/>
              </a:ext>
            </a:extLst>
          </p:cNvPr>
          <p:cNvSpPr/>
          <p:nvPr/>
        </p:nvSpPr>
        <p:spPr>
          <a:xfrm>
            <a:off x="8846545" y="1195335"/>
            <a:ext cx="3152638" cy="1662166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3240585-6537-90C5-30B4-7C8F6BF48F4A}"/>
              </a:ext>
            </a:extLst>
          </p:cNvPr>
          <p:cNvSpPr/>
          <p:nvPr/>
        </p:nvSpPr>
        <p:spPr>
          <a:xfrm>
            <a:off x="6852492" y="5341320"/>
            <a:ext cx="1608462" cy="627962"/>
          </a:xfrm>
          <a:prstGeom prst="ellipse">
            <a:avLst/>
          </a:prstGeom>
          <a:noFill/>
          <a:ln w="3810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C727A2-086E-8A45-CC75-5EDE1327BE02}"/>
              </a:ext>
            </a:extLst>
          </p:cNvPr>
          <p:cNvSpPr/>
          <p:nvPr/>
        </p:nvSpPr>
        <p:spPr>
          <a:xfrm>
            <a:off x="1377109" y="2119375"/>
            <a:ext cx="2251062" cy="36576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A984DB-3230-F466-963F-5DE2A604A08D}"/>
              </a:ext>
            </a:extLst>
          </p:cNvPr>
          <p:cNvSpPr/>
          <p:nvPr/>
        </p:nvSpPr>
        <p:spPr>
          <a:xfrm>
            <a:off x="1375879" y="2572065"/>
            <a:ext cx="100584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2519E9-E5A8-F6E6-ED98-18816A8BC6D0}"/>
              </a:ext>
            </a:extLst>
          </p:cNvPr>
          <p:cNvSpPr/>
          <p:nvPr/>
        </p:nvSpPr>
        <p:spPr>
          <a:xfrm>
            <a:off x="1354558" y="5398267"/>
            <a:ext cx="1774232" cy="365760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960B9D-FB55-8F89-6210-EA4A96857DD3}"/>
              </a:ext>
            </a:extLst>
          </p:cNvPr>
          <p:cNvSpPr/>
          <p:nvPr/>
        </p:nvSpPr>
        <p:spPr>
          <a:xfrm>
            <a:off x="1354816" y="4455164"/>
            <a:ext cx="1267198" cy="878502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D559CC-B9AD-84CC-3174-D33111DF5147}"/>
              </a:ext>
            </a:extLst>
          </p:cNvPr>
          <p:cNvSpPr/>
          <p:nvPr/>
        </p:nvSpPr>
        <p:spPr>
          <a:xfrm>
            <a:off x="1375879" y="3024755"/>
            <a:ext cx="109728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4F780E-FECA-B4E4-CABB-2CBD34D8309D}"/>
              </a:ext>
            </a:extLst>
          </p:cNvPr>
          <p:cNvSpPr/>
          <p:nvPr/>
        </p:nvSpPr>
        <p:spPr>
          <a:xfrm>
            <a:off x="1375879" y="3477446"/>
            <a:ext cx="91440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4C0B8FF-91E9-B313-D935-2F55CE994C25}"/>
              </a:ext>
            </a:extLst>
          </p:cNvPr>
          <p:cNvSpPr/>
          <p:nvPr/>
        </p:nvSpPr>
        <p:spPr>
          <a:xfrm>
            <a:off x="10515600" y="6497817"/>
            <a:ext cx="242047" cy="10913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8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00240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b="1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3940963" y="3397239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708" y="4651853"/>
            <a:ext cx="3294585" cy="10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68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E4522B-1E99-DB9A-86C3-F9AA484B7E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469"/>
          <a:stretch/>
        </p:blipFill>
        <p:spPr>
          <a:xfrm>
            <a:off x="0" y="0"/>
            <a:ext cx="12192000" cy="754669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C30EDAE-DBD9-FCAB-A417-D5E60C711E68}"/>
              </a:ext>
            </a:extLst>
          </p:cNvPr>
          <p:cNvSpPr txBox="1">
            <a:spLocks/>
          </p:cNvSpPr>
          <p:nvPr/>
        </p:nvSpPr>
        <p:spPr>
          <a:xfrm>
            <a:off x="838200" y="56779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B4D1D4CA-1037-BDD8-A33E-453782B5B0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4562" y="121052"/>
            <a:ext cx="5180757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905288" y="1128581"/>
            <a:ext cx="3379304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2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57003F7C-9DD8-0D68-7D33-6689E2B37865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12284066" cy="5303520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Getting Familiar with RStudio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 Markdown file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Pane layout and tabs</a:t>
            </a:r>
          </a:p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Access to Seminar Resources – </a:t>
            </a:r>
            <a:r>
              <a:rPr lang="en-US" sz="2400" i="0" u="none" strike="noStrike" dirty="0" err="1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Github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folder locally or clone repository</a:t>
            </a:r>
          </a:p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Data Management and Visualization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  <a:latin typeface="Open Sans" panose="020B0306030504020204" pitchFamily="34" charset="0"/>
              </a:rPr>
              <a:t>Loading data with relative path names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Basics of </a:t>
            </a:r>
            <a:r>
              <a:rPr lang="en-US" sz="2000" dirty="0" err="1">
                <a:latin typeface="Open Sans" panose="020B0306030504020204" pitchFamily="34" charset="0"/>
              </a:rPr>
              <a:t>ggplot</a:t>
            </a:r>
            <a:endParaRPr lang="en-US" sz="2000" dirty="0">
              <a:latin typeface="Open Sans" panose="020B0306030504020204" pitchFamily="34" charset="0"/>
            </a:endParaRPr>
          </a:p>
          <a:p>
            <a:pPr marL="800100" lvl="1">
              <a:lnSpc>
                <a:spcPct val="150000"/>
              </a:lnSpc>
              <a:buSzPct val="75000"/>
            </a:pPr>
            <a:endParaRPr lang="en-US" sz="2000" dirty="0">
              <a:latin typeface="Open Sans" panose="020B0306030504020204" pitchFamily="34" charset="0"/>
            </a:endParaRPr>
          </a:p>
          <a:p>
            <a:pPr marL="800100" lvl="1">
              <a:lnSpc>
                <a:spcPct val="150000"/>
              </a:lnSpc>
              <a:buSzPct val="75000"/>
            </a:pPr>
            <a:endParaRPr lang="en-US" sz="2000" dirty="0">
              <a:latin typeface="Open Sans" panose="020B0306030504020204" pitchFamily="34" charset="0"/>
            </a:endParaRP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Simple Linear Regression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Categorical variables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Continuous variables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 terms</a:t>
            </a: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Generalized Linear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Count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Logistic regression</a:t>
            </a: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Advanced Modeling Examples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Zero-inflation models</a:t>
            </a:r>
            <a:endParaRPr lang="en-US" sz="1400" dirty="0">
              <a:latin typeface="Open Sans" panose="020B0306030504020204" pitchFamily="34" charset="0"/>
            </a:endParaRP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Time-to-event (hazard)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  <a:latin typeface="Open Sans" panose="020B0306030504020204" pitchFamily="34" charset="0"/>
              </a:rPr>
              <a:t>Mixed-effects models</a:t>
            </a:r>
          </a:p>
        </p:txBody>
      </p:sp>
    </p:spTree>
    <p:extLst>
      <p:ext uri="{BB962C8B-B14F-4D97-AF65-F5344CB8AC3E}">
        <p14:creationId xmlns:p14="http://schemas.microsoft.com/office/powerpoint/2010/main" val="1167035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Familiar with RStudio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3269679" y="1128581"/>
            <a:ext cx="56692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3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5"/>
            <a:ext cx="11512886" cy="39159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Ideally, you’ve brought your own laptop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R software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RStudio software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Review user interface for RStudio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 Markdown files – more useful than script files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Accessing Materials from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Github</a:t>
            </a:r>
            <a:endParaRPr lang="en-US" sz="2400" dirty="0">
              <a:solidFill>
                <a:schemeClr val="tx1"/>
              </a:solidFill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zip file locally to your computer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Clone repository – requires </a:t>
            </a:r>
            <a:r>
              <a:rPr lang="en-US" sz="2000" dirty="0" err="1">
                <a:latin typeface="Open Sans" panose="020B0306030504020204" pitchFamily="34" charset="0"/>
              </a:rPr>
              <a:t>Github</a:t>
            </a:r>
            <a:r>
              <a:rPr lang="en-US" sz="2000" dirty="0">
                <a:latin typeface="Open Sans" panose="020B0306030504020204" pitchFamily="34" charset="0"/>
              </a:rPr>
              <a:t> account</a:t>
            </a:r>
          </a:p>
        </p:txBody>
      </p:sp>
    </p:spTree>
    <p:extLst>
      <p:ext uri="{BB962C8B-B14F-4D97-AF65-F5344CB8AC3E}">
        <p14:creationId xmlns:p14="http://schemas.microsoft.com/office/powerpoint/2010/main" val="81994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0E0B9714-D87B-6281-7F37-291C04D437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48873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Management and Visualization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2619684" y="1128581"/>
            <a:ext cx="70408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5"/>
            <a:ext cx="11512886" cy="39159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Loading data into R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Relative path names – here function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Coding of variables (chr vs. num)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Missing observations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Data Visualization with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desplot</a:t>
            </a: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ggplot</a:t>
            </a:r>
            <a:endParaRPr lang="en-US" sz="2400" dirty="0">
              <a:solidFill>
                <a:schemeClr val="tx1"/>
              </a:solidFill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Figure to demonstrate experimental design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Initial figure to visualize data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Review data to better understand data to develop questions/hypotheses</a:t>
            </a:r>
          </a:p>
        </p:txBody>
      </p:sp>
    </p:spTree>
    <p:extLst>
      <p:ext uri="{BB962C8B-B14F-4D97-AF65-F5344CB8AC3E}">
        <p14:creationId xmlns:p14="http://schemas.microsoft.com/office/powerpoint/2010/main" val="160873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0944B5BF-0B59-2006-4957-C4A0BEA547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48873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Minute Break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4767974" y="1128581"/>
            <a:ext cx="265176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A person sitting at a desk with his hands up&#10;&#10;Description automatically generated">
            <a:extLst>
              <a:ext uri="{FF2B5EF4-FFF2-40B4-BE49-F238E27FC236}">
                <a16:creationId xmlns:a16="http://schemas.microsoft.com/office/drawing/2014/main" id="{CE69BEB0-CB4B-1220-CE48-6B5A2B99A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4319" y="1338381"/>
            <a:ext cx="5125830" cy="512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80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F42AE072-93F2-C77F-6C3E-C5255D1B50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Decide Which Model to Use?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2446719" y="1128581"/>
            <a:ext cx="731520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6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3"/>
            <a:ext cx="11512886" cy="4375645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Determine Dependent (Y) and Independent (X) Variables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Consider the Types of Data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Nominal: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Ordinal: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Integer: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Continuous: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Review the Experimental Design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How were the data collected?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Potential complications to analysis – e.g., split-plot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092989-56DC-D64F-C586-F6DA1C72FF85}"/>
              </a:ext>
            </a:extLst>
          </p:cNvPr>
          <p:cNvSpPr txBox="1"/>
          <p:nvPr/>
        </p:nvSpPr>
        <p:spPr>
          <a:xfrm>
            <a:off x="2445742" y="2318551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treatment groups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CAD520-EB62-C312-91C1-D607CD1A5AAB}"/>
              </a:ext>
            </a:extLst>
          </p:cNvPr>
          <p:cNvSpPr txBox="1"/>
          <p:nvPr/>
        </p:nvSpPr>
        <p:spPr>
          <a:xfrm>
            <a:off x="2344751" y="2779427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high medium low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A5A14F-4071-CED5-0F46-794E273F1676}"/>
              </a:ext>
            </a:extLst>
          </p:cNvPr>
          <p:cNvSpPr txBox="1"/>
          <p:nvPr/>
        </p:nvSpPr>
        <p:spPr>
          <a:xfrm>
            <a:off x="2309863" y="3240302"/>
            <a:ext cx="1017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5090D1-CADF-3563-2C9F-14649FB6E540}"/>
              </a:ext>
            </a:extLst>
          </p:cNvPr>
          <p:cNvSpPr txBox="1"/>
          <p:nvPr/>
        </p:nvSpPr>
        <p:spPr>
          <a:xfrm>
            <a:off x="2836841" y="3690161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decimal numbers</a:t>
            </a:r>
          </a:p>
        </p:txBody>
      </p:sp>
    </p:spTree>
    <p:extLst>
      <p:ext uri="{BB962C8B-B14F-4D97-AF65-F5344CB8AC3E}">
        <p14:creationId xmlns:p14="http://schemas.microsoft.com/office/powerpoint/2010/main" val="107294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A27AA8BA-13A8-9832-A964-72567DCD0A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7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9792" y="2098086"/>
            <a:ext cx="3383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9792" y="2035004"/>
            <a:ext cx="338328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32E8EEF-5F0B-BAE4-D428-2710580A61FC}"/>
              </a:ext>
            </a:extLst>
          </p:cNvPr>
          <p:cNvCxnSpPr>
            <a:cxnSpLocks/>
          </p:cNvCxnSpPr>
          <p:nvPr/>
        </p:nvCxnSpPr>
        <p:spPr>
          <a:xfrm>
            <a:off x="5089792" y="4903744"/>
            <a:ext cx="3383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BEF8CA4-2BD0-116C-F79C-0092C449DA20}"/>
              </a:ext>
            </a:extLst>
          </p:cNvPr>
          <p:cNvCxnSpPr>
            <a:cxnSpLocks/>
          </p:cNvCxnSpPr>
          <p:nvPr/>
        </p:nvCxnSpPr>
        <p:spPr>
          <a:xfrm>
            <a:off x="5089792" y="5485234"/>
            <a:ext cx="338328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9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595AEC28-A40B-96A8-CE98-48161765CAD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8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2298" y="1477075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2298" y="1640255"/>
            <a:ext cx="3611997" cy="1698836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A74EC6-3CA7-F754-59C8-BEF7E2AD391E}"/>
              </a:ext>
            </a:extLst>
          </p:cNvPr>
          <p:cNvCxnSpPr>
            <a:cxnSpLocks/>
          </p:cNvCxnSpPr>
          <p:nvPr/>
        </p:nvCxnSpPr>
        <p:spPr>
          <a:xfrm>
            <a:off x="5234698" y="3960444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606C04-6BA8-52A5-DC2D-7AED3E60DDB9}"/>
              </a:ext>
            </a:extLst>
          </p:cNvPr>
          <p:cNvCxnSpPr>
            <a:cxnSpLocks/>
          </p:cNvCxnSpPr>
          <p:nvPr/>
        </p:nvCxnSpPr>
        <p:spPr>
          <a:xfrm>
            <a:off x="5234698" y="4490879"/>
            <a:ext cx="3611997" cy="1698836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864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FDF65437-6881-616C-8EAE-168AD2548B9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7804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9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9793" y="1619480"/>
            <a:ext cx="3448279" cy="6530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B76246-8214-82BE-C61E-AE66CBD5837D}"/>
              </a:ext>
            </a:extLst>
          </p:cNvPr>
          <p:cNvCxnSpPr/>
          <p:nvPr/>
        </p:nvCxnSpPr>
        <p:spPr>
          <a:xfrm>
            <a:off x="5089793" y="4105850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9793" y="1761565"/>
            <a:ext cx="3448279" cy="1667435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F6BCA3-B899-FEFA-1E15-BE912AD3317F}"/>
              </a:ext>
            </a:extLst>
          </p:cNvPr>
          <p:cNvCxnSpPr>
            <a:cxnSpLocks/>
          </p:cNvCxnSpPr>
          <p:nvPr/>
        </p:nvCxnSpPr>
        <p:spPr>
          <a:xfrm flipV="1">
            <a:off x="5089793" y="4302056"/>
            <a:ext cx="3448279" cy="1582104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</p:spTree>
    <p:extLst>
      <p:ext uri="{BB962C8B-B14F-4D97-AF65-F5344CB8AC3E}">
        <p14:creationId xmlns:p14="http://schemas.microsoft.com/office/powerpoint/2010/main" val="25258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371</Words>
  <Application>Microsoft Macintosh PowerPoint</Application>
  <PresentationFormat>Widescreen</PresentationFormat>
  <Paragraphs>141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Conor Grant Fair</dc:creator>
  <cp:lastModifiedBy>Conor Grant Fair</cp:lastModifiedBy>
  <cp:revision>2</cp:revision>
  <cp:lastPrinted>2025-03-07T19:21:12Z</cp:lastPrinted>
  <dcterms:created xsi:type="dcterms:W3CDTF">2025-03-07T00:37:21Z</dcterms:created>
  <dcterms:modified xsi:type="dcterms:W3CDTF">2025-04-25T17:49:15Z</dcterms:modified>
</cp:coreProperties>
</file>

<file path=docProps/thumbnail.jpeg>
</file>